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017" r:id="rId3"/>
    <p:sldId id="1018" r:id="rId4"/>
    <p:sldId id="1019" r:id="rId5"/>
    <p:sldId id="1020" r:id="rId6"/>
    <p:sldId id="1058" r:id="rId7"/>
    <p:sldId id="1059" r:id="rId8"/>
    <p:sldId id="1036" r:id="rId9"/>
    <p:sldId id="1029" r:id="rId10"/>
    <p:sldId id="1060" r:id="rId11"/>
    <p:sldId id="1033" r:id="rId12"/>
    <p:sldId id="1046" r:id="rId13"/>
    <p:sldId id="1068" r:id="rId14"/>
    <p:sldId id="1040" r:id="rId15"/>
    <p:sldId id="1041" r:id="rId16"/>
    <p:sldId id="1061" r:id="rId17"/>
    <p:sldId id="1042" r:id="rId18"/>
    <p:sldId id="1043" r:id="rId19"/>
    <p:sldId id="1044" r:id="rId20"/>
    <p:sldId id="1062" r:id="rId21"/>
    <p:sldId id="1045" r:id="rId22"/>
    <p:sldId id="1063" r:id="rId23"/>
    <p:sldId id="1064" r:id="rId24"/>
    <p:sldId id="1052" r:id="rId25"/>
    <p:sldId id="1053" r:id="rId26"/>
    <p:sldId id="1054" r:id="rId27"/>
    <p:sldId id="1055" r:id="rId28"/>
    <p:sldId id="1056" r:id="rId29"/>
    <p:sldId id="1065" r:id="rId30"/>
    <p:sldId id="1066" r:id="rId31"/>
    <p:sldId id="1067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435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7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科学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探究：弹力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45180"/>
              </p:ext>
            </p:extLst>
          </p:nvPr>
        </p:nvGraphicFramePr>
        <p:xfrm>
          <a:off x="343711" y="912994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91055">
                  <a:extLst>
                    <a:ext uri="{9D8B030D-6E8A-4147-A177-3AD203B41FA5}">
                      <a16:colId xmlns:a16="http://schemas.microsoft.com/office/drawing/2014/main" val="1689945918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432611074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4266384799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168747596"/>
                    </a:ext>
                  </a:extLst>
                </a:gridCol>
                <a:gridCol w="2511137">
                  <a:extLst>
                    <a:ext uri="{9D8B030D-6E8A-4147-A177-3AD203B41FA5}">
                      <a16:colId xmlns:a16="http://schemas.microsoft.com/office/drawing/2014/main" val="3416022312"/>
                    </a:ext>
                  </a:extLst>
                </a:gridCol>
              </a:tblGrid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弹性绳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轻弹簧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051209"/>
                  </a:ext>
                </a:extLst>
              </a:tr>
              <a:tr h="13926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指向绳收缩的方向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既能沿着杆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也可以跟杆成任意角度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沿着弹性绳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指向弹性绳收缩的方向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沿着弹簧中轴线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指向弹簧恢复原长的方向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970948"/>
                  </a:ext>
                </a:extLst>
              </a:tr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变化情况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可以突变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可以突变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不能突变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不能突变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695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645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山东青岛四区期中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如图所示，在光滑半球状容器内，放置一细杆，细杆与容器的接触点分别为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下列关于细杆在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两点所受支持力的说法正确的是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点处支持力指向球心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是由细杆的形变产生的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点处支持力垂直细杆向上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点处支持力垂直细杆斜向左上方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点处支持力竖直向上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是由细杆的形变产生的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58851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1073150" algn="l"/>
                <a:tab pos="5645150" algn="l"/>
                <a:tab pos="9861550" algn="l"/>
              </a:tabLst>
            </a:pPr>
            <a:r>
              <a:rPr lang="en-US" altLang="zh-CN" dirty="0" smtClean="0"/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751115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2050" algn="l"/>
                <a:tab pos="5940425" algn="l"/>
              </a:tabLst>
            </a:pP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点处支持力方向与球面上该点切面垂直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即指向球心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点处支持力方向垂直细杆斜向左上方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是由容器的形变产生的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31298"/>
            <a:ext cx="835902" cy="297919"/>
          </a:xfrm>
          <a:prstGeom prst="rect">
            <a:avLst/>
          </a:prstGeom>
        </p:spPr>
      </p:pic>
      <p:pic>
        <p:nvPicPr>
          <p:cNvPr id="10" name="as804.jpg" descr="id:21474936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2636912"/>
            <a:ext cx="273340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65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836712"/>
            <a:ext cx="11485848" cy="3900235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18859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弹力是发生形变的物体由于要恢复原状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而对与它接触的物体产生的作用力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因此弹力总是与施力物体形变的方向相反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或者说与施力物体恢复原状的方向相同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有明显形变的情况下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根据物体的形变方向来判断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弹力的方向与施力物体形变的方向相反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与受力物体形变的方向相同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1"/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发生微小形变时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形变方向不易观察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此时应根据物体间接触面的特点来进行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7" name="名师点拨.eps" descr="id:21474937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652" y="927304"/>
            <a:ext cx="1737360" cy="4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16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30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弹力的有无及方向的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3430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弹力的产生及其有无的判断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弹力产生的过程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外力作用等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挤压或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拉伸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发生弹性形变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⇨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弹力是否存在的判断方法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直接法：对于形变比较明显的情况，可以根据弹力产生的条件判断，一是物体间相互接触；二是发生弹性形变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两个条件必须同时满足才有弹力存在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对于形变不明显的情况，可用以下两种方法来判断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406010" y="2504185"/>
            <a:ext cx="2277968" cy="432048"/>
          </a:xfrm>
          <a:prstGeom prst="rect">
            <a:avLst/>
          </a:prstGeom>
          <a:noFill/>
          <a:ln w="19050" algn="ctr">
            <a:solidFill>
              <a:srgbClr val="00B0F0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074580" y="2519748"/>
            <a:ext cx="2277968" cy="432048"/>
          </a:xfrm>
          <a:prstGeom prst="rect">
            <a:avLst/>
          </a:prstGeom>
          <a:noFill/>
          <a:ln w="19050" algn="ctr">
            <a:solidFill>
              <a:srgbClr val="00B0F0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5761797" y="2509828"/>
            <a:ext cx="1904421" cy="432048"/>
          </a:xfrm>
          <a:prstGeom prst="rect">
            <a:avLst/>
          </a:prstGeom>
          <a:noFill/>
          <a:ln w="19050" algn="ctr">
            <a:solidFill>
              <a:srgbClr val="00B0F0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8076716" y="2515474"/>
            <a:ext cx="1414439" cy="432048"/>
          </a:xfrm>
          <a:prstGeom prst="rect">
            <a:avLst/>
          </a:prstGeom>
          <a:noFill/>
          <a:ln w="19050" algn="ctr">
            <a:solidFill>
              <a:srgbClr val="00B0F0"/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85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利用假设法判断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可假设在该处把与物体接触的另一物体去掉，看此物体是否还能在原位置保持原来的状态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若能保持原来的状态，则说明物体间无弹力作用；否则，有弹力作用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利用力的作用效果判断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如果相互接触的物体间存在弹力，则必有相应的作用效果，如使受力物体发生形变或改变受力物体的运动状态，看物体的受力是否与物体的运动状态相符合，从而确定物体所受弹力的有无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535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弹力方向的判断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不同的接触方法对应的弹力方向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63721"/>
              </p:ext>
            </p:extLst>
          </p:nvPr>
        </p:nvGraphicFramePr>
        <p:xfrm>
          <a:off x="343711" y="2060848"/>
          <a:ext cx="11502992" cy="4320480"/>
        </p:xfrm>
        <a:graphic>
          <a:graphicData uri="http://schemas.openxmlformats.org/drawingml/2006/table">
            <a:tbl>
              <a:tblPr firstRow="1" firstCol="1" bandRow="1"/>
              <a:tblGrid>
                <a:gridCol w="1118091">
                  <a:extLst>
                    <a:ext uri="{9D8B030D-6E8A-4147-A177-3AD203B41FA5}">
                      <a16:colId xmlns:a16="http://schemas.microsoft.com/office/drawing/2014/main" val="1388130384"/>
                    </a:ext>
                  </a:extLst>
                </a:gridCol>
                <a:gridCol w="2335107">
                  <a:extLst>
                    <a:ext uri="{9D8B030D-6E8A-4147-A177-3AD203B41FA5}">
                      <a16:colId xmlns:a16="http://schemas.microsoft.com/office/drawing/2014/main" val="3828837652"/>
                    </a:ext>
                  </a:extLst>
                </a:gridCol>
                <a:gridCol w="2480046">
                  <a:extLst>
                    <a:ext uri="{9D8B030D-6E8A-4147-A177-3AD203B41FA5}">
                      <a16:colId xmlns:a16="http://schemas.microsoft.com/office/drawing/2014/main" val="1935623106"/>
                    </a:ext>
                  </a:extLst>
                </a:gridCol>
                <a:gridCol w="2659491">
                  <a:extLst>
                    <a:ext uri="{9D8B030D-6E8A-4147-A177-3AD203B41FA5}">
                      <a16:colId xmlns:a16="http://schemas.microsoft.com/office/drawing/2014/main" val="2059667760"/>
                    </a:ext>
                  </a:extLst>
                </a:gridCol>
                <a:gridCol w="2910257">
                  <a:extLst>
                    <a:ext uri="{9D8B030D-6E8A-4147-A177-3AD203B41FA5}">
                      <a16:colId xmlns:a16="http://schemas.microsoft.com/office/drawing/2014/main" val="13116068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面与面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点与平面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点与曲面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曲面与曲面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615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垂直于公共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接触面指向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受力物体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过点垂直于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平面指向受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力物体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与曲面上过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接触点的切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面垂直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垂直于公切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面指向受力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9956951"/>
                  </a:ext>
                </a:extLst>
              </a:tr>
              <a:tr h="21259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401651"/>
                  </a:ext>
                </a:extLst>
              </a:tr>
            </a:tbl>
          </a:graphicData>
        </a:graphic>
      </p:graphicFrame>
      <p:pic>
        <p:nvPicPr>
          <p:cNvPr id="2052" name="cz2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258" y="4725144"/>
            <a:ext cx="1387412" cy="121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cz2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927" y="4306255"/>
            <a:ext cx="1339294" cy="182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cz254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035" y="4611004"/>
            <a:ext cx="1924733" cy="121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cz2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026" y="4511413"/>
            <a:ext cx="1266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973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轻绳、轻杆、轻弹簧的弹力方向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519359"/>
              </p:ext>
            </p:extLst>
          </p:nvPr>
        </p:nvGraphicFramePr>
        <p:xfrm>
          <a:off x="343710" y="1568081"/>
          <a:ext cx="11502993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1357353">
                  <a:extLst>
                    <a:ext uri="{9D8B030D-6E8A-4147-A177-3AD203B41FA5}">
                      <a16:colId xmlns:a16="http://schemas.microsoft.com/office/drawing/2014/main" val="4015020899"/>
                    </a:ext>
                  </a:extLst>
                </a:gridCol>
                <a:gridCol w="2008423">
                  <a:extLst>
                    <a:ext uri="{9D8B030D-6E8A-4147-A177-3AD203B41FA5}">
                      <a16:colId xmlns:a16="http://schemas.microsoft.com/office/drawing/2014/main" val="2196617952"/>
                    </a:ext>
                  </a:extLst>
                </a:gridCol>
                <a:gridCol w="2972373">
                  <a:extLst>
                    <a:ext uri="{9D8B030D-6E8A-4147-A177-3AD203B41FA5}">
                      <a16:colId xmlns:a16="http://schemas.microsoft.com/office/drawing/2014/main" val="2755829804"/>
                    </a:ext>
                  </a:extLst>
                </a:gridCol>
                <a:gridCol w="2482346">
                  <a:extLst>
                    <a:ext uri="{9D8B030D-6E8A-4147-A177-3AD203B41FA5}">
                      <a16:colId xmlns:a16="http://schemas.microsoft.com/office/drawing/2014/main" val="3613890451"/>
                    </a:ext>
                  </a:extLst>
                </a:gridCol>
                <a:gridCol w="2682498">
                  <a:extLst>
                    <a:ext uri="{9D8B030D-6E8A-4147-A177-3AD203B41FA5}">
                      <a16:colId xmlns:a16="http://schemas.microsoft.com/office/drawing/2014/main" val="6639159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轻弹簧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467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沿绳指向绳收缩的方向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可沿杆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可不沿杆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沿弹簧形变的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反方向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59928"/>
                  </a:ext>
                </a:extLst>
              </a:tr>
              <a:tr h="19544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26154"/>
                  </a:ext>
                </a:extLst>
              </a:tr>
            </a:tbl>
          </a:graphicData>
        </a:graphic>
      </p:graphicFrame>
      <p:pic>
        <p:nvPicPr>
          <p:cNvPr id="5124" name="cz2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790" y="3573527"/>
            <a:ext cx="716157" cy="118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cz25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674" y="3440289"/>
            <a:ext cx="1683598" cy="142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cz2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247" y="3573526"/>
            <a:ext cx="1664752" cy="142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cz2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531" y="3573525"/>
            <a:ext cx="1733855" cy="142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56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图所示，在图中画出物体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所受到的弹力的示意图，其中图甲、乙、丙中物体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处于静止状态，图丁中物体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在水平面上匀速滚动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5" name="cz260aa.jpg" descr="id:21474937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4" y="2132856"/>
            <a:ext cx="4744896" cy="2270056"/>
          </a:xfrm>
          <a:prstGeom prst="rect">
            <a:avLst/>
          </a:prstGeom>
        </p:spPr>
      </p:pic>
      <p:pic>
        <p:nvPicPr>
          <p:cNvPr id="6" name="cz260ab.jpg" descr="id:21474937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43278" y="2357892"/>
            <a:ext cx="4807906" cy="204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7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266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图所示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908721"/>
            <a:ext cx="842082" cy="299992"/>
          </a:xfrm>
          <a:prstGeom prst="rect">
            <a:avLst/>
          </a:prstGeom>
        </p:spPr>
      </p:pic>
      <p:pic>
        <p:nvPicPr>
          <p:cNvPr id="7" name="cz261a1a.jpg" descr="id:21474937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51377" y="1425352"/>
            <a:ext cx="4802327" cy="2390621"/>
          </a:xfrm>
          <a:prstGeom prst="rect">
            <a:avLst/>
          </a:prstGeom>
        </p:spPr>
      </p:pic>
      <p:pic>
        <p:nvPicPr>
          <p:cNvPr id="8" name="cz261b1a.jpg" descr="id:21474937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27344" y="1401487"/>
            <a:ext cx="5303119" cy="239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54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形变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形变：物体发生的伸长、缩短、弯曲等形状的变化称为形变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对于某些不易直接观察到的微小形变，可借助某些装置通过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放大法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来验证其存在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弹性形变：某些发生形变的物体在撤去外力后能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恢复原状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，这种物体称为弹性体，对应的形变称为弹性形变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范性形变：有些物体发生形变后不能恢复原状，这种形变称为范性形变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弹性限度：弹性体的形变不能无限增大，若超过一定的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，撤去外力时物体就不能恢复原状，这个限度称为弹性限度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甲中的弹力是绳的拉力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应沿绳指向绳收缩的方向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因此弹力方向沿绳向上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点是点与球面相接触的点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弹力方向垂直于球面的切面斜向上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且过球心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点是点与杆相接触的点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弹力方向垂直于杆向上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两点都是球面与平面相接触的点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弹力垂直于接触面或接触面的切面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处弹力方向水平向右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处弹力方向垂直于斜面向上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且都过球心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图丁中物体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不管运动与否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都是平面与球面相接触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弹力垂直于水平面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且过球心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即竖直向上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738" y="943989"/>
            <a:ext cx="835902" cy="297919"/>
          </a:xfrm>
          <a:prstGeom prst="rect">
            <a:avLst/>
          </a:prstGeom>
        </p:spPr>
      </p:pic>
      <p:pic>
        <p:nvPicPr>
          <p:cNvPr id="6" name="cz260aa.jpg" descr="id:21474937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1236" y="4137513"/>
            <a:ext cx="4744896" cy="2270056"/>
          </a:xfrm>
          <a:prstGeom prst="rect">
            <a:avLst/>
          </a:prstGeom>
        </p:spPr>
      </p:pic>
      <p:pic>
        <p:nvPicPr>
          <p:cNvPr id="7" name="cz260ab.jpg" descr="id:21474937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87900" y="4362549"/>
            <a:ext cx="4807906" cy="204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18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863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1252538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	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胡克定律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与图像问题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根据实验数据可作出弹力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与形变量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的关系图像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如图所示，这是一条过原点的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倾斜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，其斜率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反映了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的大小，故可以根据图像求出弹簧的劲度系数，即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86323"/>
              </a:xfrm>
              <a:blipFill>
                <a:blip r:embed="rId2"/>
                <a:stretch>
                  <a:fillRect l="-796" r="-425" b="-23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要点3.eps" descr="id:21474937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3274" y="819581"/>
            <a:ext cx="1228725" cy="431165"/>
          </a:xfrm>
          <a:prstGeom prst="rect">
            <a:avLst/>
          </a:prstGeom>
        </p:spPr>
      </p:pic>
      <p:pic>
        <p:nvPicPr>
          <p:cNvPr id="6" name="cz262.jpg" descr="id:21474938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2780928"/>
            <a:ext cx="2520280" cy="234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74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17"/>
            <a:ext cx="11485848" cy="390023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546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胡克定律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定律的成立是有条件的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即弹簧发生的是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且必须在弹性限度内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表达式中的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是弹簧的形变量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是弹簧伸长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或缩短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而不是弹簧的原长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也不是弹簧形变后的实际长度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弹簧伸长或压缩相同长度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弹力大小相等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但方向不同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由于弹簧的形变量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为单位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而劲度系数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又往往以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为单位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因而在应用上式时要注意将相关物理量的单位统一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938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8419" y="1075247"/>
            <a:ext cx="1630680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552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如图所示为一个轻质弹簧的长度和弹力大小的关系图，根据图像，下列结论正确的是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弹簧的劲度系数为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N/m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弹簧的劲度系数为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N/m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弹簧的原长为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弹簧伸长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弹力的大小为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N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a334.jpg" descr="id:21474938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1556792"/>
            <a:ext cx="3813439" cy="2664296"/>
          </a:xfrm>
          <a:prstGeom prst="rect">
            <a:avLst/>
          </a:prstGeom>
        </p:spPr>
      </p:pic>
      <p:pic>
        <p:nvPicPr>
          <p:cNvPr id="4" name="24典例3.eps" descr="id:2147493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1210" y="90872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764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190243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4572766"/>
                <a:ext cx="11485848" cy="1770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弹力为零时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弹簧长度为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即弹簧的原长为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cm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劲度系数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N/m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弹簧伸长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0.02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72766"/>
                <a:ext cx="11485848" cy="1770421"/>
              </a:xfrm>
              <a:prstGeom prst="rect">
                <a:avLst/>
              </a:prstGeom>
              <a:blipFill>
                <a:blip r:embed="rId5"/>
                <a:stretch>
                  <a:fillRect l="-796" r="-849" b="-72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56004" y="4762218"/>
            <a:ext cx="835902" cy="2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44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大小的计算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计算弹力大小的两种方法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公式法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：利用公式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适用于在弹性限度内的弹簧、橡皮筋等满足胡克定律的物体的弹力的计算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：利用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二力平衡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的条件计算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例如悬挂在竖直细绳上的物体处于静止状态时，细绳对物体的拉力的大小等于物体重力的大小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38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959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对胡克定律的理解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胡克定律的成立条件：弹簧的形变始终在弹性限度内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是弹簧的形变量，即弹簧的伸长量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或压缩量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，注意不是弹簧形变后的长度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为弹簧的劲度系数，反映弹簧本身的属性，由弹簧自身的长度、粗细、材料等因素决定，与弹力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的大小和形变量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397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图线是一条过原点的倾斜直线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，直线的斜率表示弹簧的劲度系数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80h.jpg" descr="id:21474938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1556792"/>
            <a:ext cx="2736304" cy="241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19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胡克定律的应用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推论式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图像可知，弹簧弹力的变化量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与形变量的变化量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也成正比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3289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546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如果弹簧的初、末两个状态同是伸长或压缩状态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如果弹簧的初、末两个状态分别是伸长和压缩状态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38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67178"/>
            <a:ext cx="1630680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983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弹簧弹力的双解问题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先确定初状态弹簧所处状态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伸长或压缩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再确定末状态弹簧所处状态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伸长或压缩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188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确定物体上升的高度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6755" y="1972357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+mn-ea"/>
                <a:ea typeface="+mn-ea"/>
              </a:rPr>
              <a:t>↓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214886" y="1435354"/>
            <a:ext cx="5760640" cy="576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214886" y="2421072"/>
            <a:ext cx="5760640" cy="576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587437" y="3391043"/>
            <a:ext cx="3015538" cy="576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56755" y="295623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+mn-ea"/>
                <a:ea typeface="+mn-ea"/>
              </a:rPr>
              <a:t>↓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2208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542664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弹簧串联和并联的处理方法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串联和并联时，每根弹簧的弹力都遵循胡克定律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弹簧串联时，弹簧间相互作用力大小相等，因此两弹簧的弹力大小相等；弹簧并联时，两弹簧的弹力共同作用在接触物体上，每根弹簧的弹力大小根据其形变单独应用胡克定律求解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弹簧串联时有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，串联后等效弹簧的劲度系数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82h.jpg" descr="id:21474938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58823" y="969439"/>
            <a:ext cx="2718700" cy="3209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1"/>
              <p:cNvSpPr txBox="1">
                <a:spLocks/>
              </p:cNvSpPr>
              <p:nvPr/>
            </p:nvSpPr>
            <p:spPr bwMode="auto">
              <a:xfrm>
                <a:off x="360854" y="3923627"/>
                <a:ext cx="11405380" cy="1442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；弹簧并联时有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，若两弹簧原长相等，则并联后等效弹簧的劲度系数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还满足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923627"/>
                <a:ext cx="11405380" cy="1442574"/>
              </a:xfrm>
              <a:prstGeom prst="rect">
                <a:avLst/>
              </a:prstGeom>
              <a:blipFill>
                <a:blip r:embed="rId3"/>
                <a:stretch>
                  <a:fillRect l="-802" r="-855" b="-93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8529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概念：相互接触的物体发生弹性形变时，由于物体要恢复原状，物体会对与它接触的另一物体产生力的作用，这种力称为弹力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通常所说的压力、支持力、拉力等都是弹力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产生的条件：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物体间相互接触；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接触处发生弹性形变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方向：总是与物体弹性形变的方向相反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93540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546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支持力的方向与接触面垂直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指向被支持的物体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压力的方向与接触面垂直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指向被压的物体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绳上的拉力沿绳收缩的方向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36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360874"/>
            <a:ext cx="1711325" cy="33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1343025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根劲度系数分别为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的轻质弹簧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串接在一起，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弹簧的一端固定在墙上，如图所示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开始时弹簧均处于原长状态，现用水平力作用在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端并向右缓慢拉动弹簧，使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弹簧的伸长量为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两弹簧均未超出弹性限度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，则此时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弹簧的伸长量也为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  <a:blipFill>
                <a:blip r:embed="rId2"/>
                <a:stretch>
                  <a:fillRect l="-796" r="-849" b="-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s262.jpg" descr="id:21474938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3198" y="2844663"/>
            <a:ext cx="3960440" cy="1917638"/>
          </a:xfrm>
          <a:prstGeom prst="rect">
            <a:avLst/>
          </a:prstGeom>
        </p:spPr>
      </p:pic>
      <p:pic>
        <p:nvPicPr>
          <p:cNvPr id="4" name="24典例4.eps" descr="id:21474938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74853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421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0424" y="5027303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7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2911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11620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题意知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两根弹簧串接在一起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则两弹簧弹力大小相等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根据胡克定律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1162050" algn="l"/>
                    <a:tab pos="5940425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成反比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弹簧的伸长量为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水平力大小为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29118"/>
              </a:xfrm>
              <a:blipFill>
                <a:blip r:embed="rId2"/>
                <a:stretch>
                  <a:fillRect l="-796" r="-849" b="-6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8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31298"/>
            <a:ext cx="840740" cy="299720"/>
          </a:xfrm>
          <a:prstGeom prst="rect">
            <a:avLst/>
          </a:prstGeom>
        </p:spPr>
      </p:pic>
      <p:pic>
        <p:nvPicPr>
          <p:cNvPr id="4" name="as262.jpg" descr="id:21474938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61600" y="2769639"/>
            <a:ext cx="3960440" cy="19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2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5463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弹簧弹力的大小与伸长量的关系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探究弹簧弹力的大小与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伸长量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了解弹簧测力计的工作原理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架台、带挂钩的弹簧、钩码、刻度尺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6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7595"/>
            <a:ext cx="162369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的测量：弹簧下端悬挂的钩码静止时，弹力大小与所挂钩码的重力大小相等，即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弹簧的伸长量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的确定：弹簧的原长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与挂上钩码后弹簧的长度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可以用刻度尺测出，弹簧的伸长量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通过改变悬挂的钩码个数来改变弹簧弹力的大小，测出弹簧未挂钩码时的长度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弹簧原长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及挂钩码后的长度，可得出挂不同数量钩码情况下弹簧的伸长量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由此进一步得出二者的关系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按图安装实验装置，用刻度尺测出弹簧原长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在弹簧下悬挂一个钩码，平衡时记下弹簧的长度，并记下钩码的重力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增加钩码的个数，重复上述实验过程，将数据填入表格，以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表示弹力，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表示弹簧的长度，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表示弹簧的伸长量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w81.jpg" descr="id:2147493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91150" y="3789040"/>
            <a:ext cx="2376264" cy="267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4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4631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以弹簧弹力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大小等于所挂钩码的重力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为纵轴、弹簧的伸长量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为横轴，建立直角坐标系，用描点法作图，得到弹力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变化的图线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为自变量，写出弹力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和弹簧伸长量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之间的函数关系式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关系式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常数即弹簧的劲度系数，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这个常数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也可根据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图线的斜率求解，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4631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ww82.jpg" descr="id:21474936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3815892"/>
            <a:ext cx="241013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6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胡克定律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：在弹性限度内，弹簧弹力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的大小跟弹簧伸长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或压缩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成正比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式中的比例系数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称为弹簧的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劲度系数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，单位是牛顿每米，符号是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N/m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劲度系数与弹性体的材料、形状等因素有关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越大，弹簧越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越小，弹簧越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98133"/>
            <a:ext cx="1426973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7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205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绳、轻杆、弹性绳和轻弹簧的比较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221241"/>
              </p:ext>
            </p:extLst>
          </p:nvPr>
        </p:nvGraphicFramePr>
        <p:xfrm>
          <a:off x="343711" y="2276872"/>
          <a:ext cx="11502992" cy="2890862"/>
        </p:xfrm>
        <a:graphic>
          <a:graphicData uri="http://schemas.openxmlformats.org/drawingml/2006/table">
            <a:tbl>
              <a:tblPr firstRow="1" firstCol="1" bandRow="1"/>
              <a:tblGrid>
                <a:gridCol w="2482345">
                  <a:extLst>
                    <a:ext uri="{9D8B030D-6E8A-4147-A177-3AD203B41FA5}">
                      <a16:colId xmlns:a16="http://schemas.microsoft.com/office/drawing/2014/main" val="1689945918"/>
                    </a:ext>
                  </a:extLst>
                </a:gridCol>
                <a:gridCol w="2256887">
                  <a:extLst>
                    <a:ext uri="{9D8B030D-6E8A-4147-A177-3AD203B41FA5}">
                      <a16:colId xmlns:a16="http://schemas.microsoft.com/office/drawing/2014/main" val="2432611074"/>
                    </a:ext>
                  </a:extLst>
                </a:gridCol>
                <a:gridCol w="2256887">
                  <a:extLst>
                    <a:ext uri="{9D8B030D-6E8A-4147-A177-3AD203B41FA5}">
                      <a16:colId xmlns:a16="http://schemas.microsoft.com/office/drawing/2014/main" val="4266384799"/>
                    </a:ext>
                  </a:extLst>
                </a:gridCol>
                <a:gridCol w="2254587">
                  <a:extLst>
                    <a:ext uri="{9D8B030D-6E8A-4147-A177-3AD203B41FA5}">
                      <a16:colId xmlns:a16="http://schemas.microsoft.com/office/drawing/2014/main" val="4168747596"/>
                    </a:ext>
                  </a:extLst>
                </a:gridCol>
                <a:gridCol w="2252286">
                  <a:extLst>
                    <a:ext uri="{9D8B030D-6E8A-4147-A177-3AD203B41FA5}">
                      <a16:colId xmlns:a16="http://schemas.microsoft.com/office/drawing/2014/main" val="3416022312"/>
                    </a:ext>
                  </a:extLst>
                </a:gridCol>
              </a:tblGrid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弹性绳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轻弹簧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051209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质量大小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可忽略不计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可忽略不计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可忽略不计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可忽略不计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15182"/>
                  </a:ext>
                </a:extLst>
              </a:tr>
              <a:tr h="10444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形变的种类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拉伸形变、压缩形变、弯曲形变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拉伸形变、压缩形变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884764"/>
                  </a:ext>
                </a:extLst>
              </a:tr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形变量大小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可忽略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不可忽略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不可忽略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100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77478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1113</Words>
  <Application>Microsoft Office PowerPoint</Application>
  <PresentationFormat>自定义</PresentationFormat>
  <Paragraphs>181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386</cp:revision>
  <dcterms:created xsi:type="dcterms:W3CDTF">2020-11-06T05:24:00Z</dcterms:created>
  <dcterms:modified xsi:type="dcterms:W3CDTF">2025-06-20T06:36:36Z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